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0" r:id="rId6"/>
    <p:sldId id="282" r:id="rId7"/>
    <p:sldId id="281" r:id="rId8"/>
    <p:sldId id="279" r:id="rId9"/>
    <p:sldId id="267" r:id="rId10"/>
    <p:sldId id="273" r:id="rId11"/>
    <p:sldId id="270" r:id="rId12"/>
    <p:sldId id="257" r:id="rId13"/>
    <p:sldId id="268" r:id="rId14"/>
    <p:sldId id="283" r:id="rId15"/>
    <p:sldId id="284" r:id="rId16"/>
    <p:sldId id="259" r:id="rId17"/>
    <p:sldId id="285" r:id="rId18"/>
    <p:sldId id="260" r:id="rId19"/>
    <p:sldId id="286" r:id="rId20"/>
    <p:sldId id="261" r:id="rId21"/>
    <p:sldId id="265" r:id="rId22"/>
    <p:sldId id="274" r:id="rId23"/>
    <p:sldId id="275" r:id="rId24"/>
    <p:sldId id="276" r:id="rId25"/>
    <p:sldId id="287" r:id="rId26"/>
    <p:sldId id="290" r:id="rId27"/>
    <p:sldId id="291" r:id="rId28"/>
    <p:sldId id="289" r:id="rId29"/>
    <p:sldId id="288" r:id="rId30"/>
  </p:sldIdLst>
  <p:sldSz cx="9144000" cy="6858000" type="screen4x3"/>
  <p:notesSz cx="6794500" cy="9931400"/>
  <p:embeddedFontLst>
    <p:embeddedFont>
      <p:font typeface="MS PGothic" panose="020B0600070205080204" pitchFamily="34" charset="-128"/>
      <p:regular r:id="rId33"/>
    </p:embeddedFont>
    <p:embeddedFont>
      <p:font typeface="Arial Black" panose="020B0A04020102020204" pitchFamily="34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8529" autoAdjust="0"/>
  </p:normalViewPr>
  <p:slideViewPr>
    <p:cSldViewPr snapToGrid="0" snapToObjects="1">
      <p:cViewPr varScale="1">
        <p:scale>
          <a:sx n="67" d="100"/>
          <a:sy n="67" d="100"/>
        </p:scale>
        <p:origin x="124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5B88B-E7B1-451C-89F9-6CF75F133CEF}" type="datetimeFigureOut">
              <a:rPr lang="en-US" smtClean="0"/>
              <a:t>09-Feb-18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1A308-2201-41EE-A7F0-59B59F010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19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765D0-4809-1347-B630-8C2EEAAF8735}" type="datetimeFigureOut">
              <a:rPr lang="en-US" smtClean="0"/>
              <a:t>09-Feb-18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A21A-F1D2-7D4C-8398-C9399E5F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41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33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2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0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5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5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24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11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6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8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9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1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69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67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12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1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3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5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14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37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1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3638" y="1241425"/>
            <a:ext cx="4467225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important of the 3 three conditions is, in my opinion, the selection of a precise modeling language.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 it</a:t>
            </a:r>
            <a:r>
              <a:rPr lang="en-US" baseline="0" dirty="0"/>
              <a:t> is important to select a language that has precise semantic.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the following Statecharts example: what happens when the EXIT_CMD is received? The notation simply specifies </a:t>
            </a:r>
            <a:r>
              <a:rPr lang="en-US" sz="1200" dirty="0"/>
              <a:t>“When </a:t>
            </a:r>
            <a:r>
              <a:rPr lang="en-US" sz="1200" b="0" dirty="0"/>
              <a:t>exiting a state, </a:t>
            </a:r>
            <a:r>
              <a:rPr lang="en-US" sz="1200" dirty="0"/>
              <a:t>the do-activity should terminate.”, but what does</a:t>
            </a:r>
            <a:r>
              <a:rPr lang="en-US" sz="1200" baseline="0" dirty="0"/>
              <a:t> it actually mean “exiting a state”? Is it before or after executing the </a:t>
            </a:r>
            <a:r>
              <a:rPr lang="en-US" sz="1200" baseline="0" dirty="0" err="1"/>
              <a:t>ExitAction</a:t>
            </a:r>
            <a:r>
              <a:rPr lang="en-US" sz="1200" baseline="0" dirty="0"/>
              <a:t>?</a:t>
            </a:r>
            <a:endParaRPr lang="en-US" sz="1200" dirty="0"/>
          </a:p>
          <a:p>
            <a:r>
              <a:rPr lang="en-US" dirty="0"/>
              <a:t>If</a:t>
            </a:r>
            <a:r>
              <a:rPr lang="en-US" baseline="0" dirty="0"/>
              <a:t> we do not agree on the semantic we cannot exchange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3A21A-F1D2-7D4C-8398-C9399E5F86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2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93689" y="6453190"/>
            <a:ext cx="4813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ICALEPCS, Barcelona, Oct 2017</a:t>
            </a:r>
            <a:endParaRPr lang="en-GB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07001" y="645319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CA89A-7F63-7545-9B43-AF7DF332BE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69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93689" y="6453190"/>
            <a:ext cx="4813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09-Feb-2018</a:t>
            </a:r>
            <a:endParaRPr lang="en-GB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07001" y="645319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CA89A-7F63-7545-9B43-AF7DF332BE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93689" y="1131007"/>
            <a:ext cx="8748000" cy="52786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5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93689" y="6453190"/>
            <a:ext cx="4813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09-Feb-2018</a:t>
            </a:r>
            <a:endParaRPr lang="en-GB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07001" y="645319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CA89A-7F63-7545-9B43-AF7DF332BE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22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124744"/>
            <a:ext cx="4392488" cy="53284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24" y="1124744"/>
            <a:ext cx="4355976" cy="53284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93689" y="6453190"/>
            <a:ext cx="4813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09-Feb-2018</a:t>
            </a:r>
            <a:endParaRPr lang="en-GB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07001" y="645319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CA89A-7F63-7545-9B43-AF7DF332BE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22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70"/>
            <a:ext cx="4040188" cy="834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40770"/>
            <a:ext cx="4041775" cy="834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93689" y="6453190"/>
            <a:ext cx="4813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09-Feb-2018</a:t>
            </a:r>
            <a:endParaRPr lang="en-GB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207001" y="645319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CA89A-7F63-7545-9B43-AF7DF332BE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641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93689" y="6453190"/>
            <a:ext cx="4813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09-Feb-2018</a:t>
            </a:r>
            <a:endParaRPr lang="en-GB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07001" y="645319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CA89A-7F63-7545-9B43-AF7DF332BE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904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ICALEPCS, Barcelona, Oct 2017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20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122894"/>
            <a:ext cx="8748712" cy="5291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0" y="1081961"/>
            <a:ext cx="9144000" cy="1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ea typeface="+mn-ea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93689" y="6453190"/>
            <a:ext cx="4813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09-Feb-2018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07001" y="6453190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CA89A-7F63-7545-9B43-AF7DF332BE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26294" y="2"/>
            <a:ext cx="8317706" cy="10731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9"/>
          <a:srcRect/>
          <a:stretch/>
        </p:blipFill>
        <p:spPr>
          <a:xfrm>
            <a:off x="1" y="0"/>
            <a:ext cx="825500" cy="107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00" y="6584400"/>
            <a:ext cx="2819800" cy="82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24000" indent="-324000" algn="l" rtl="0" eaLnBrk="1" fontAlgn="base" hangingPunct="1">
        <a:spcBef>
          <a:spcPts val="1200"/>
        </a:spcBef>
        <a:spcAft>
          <a:spcPts val="0"/>
        </a:spcAft>
        <a:buClr>
          <a:srgbClr val="FF0000"/>
        </a:buClr>
        <a:buSzPct val="90000"/>
        <a:buFontTx/>
        <a:buBlip>
          <a:blip r:embed="rId11"/>
        </a:buBlip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ts val="600"/>
        </a:spcBef>
        <a:spcAft>
          <a:spcPts val="0"/>
        </a:spcAft>
        <a:buClr>
          <a:schemeClr val="accent1"/>
        </a:buClr>
        <a:buFont typeface="Wingdings" charset="0"/>
        <a:buChar char="Ø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ts val="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ts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ts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418047"/>
            <a:ext cx="7772400" cy="769620"/>
          </a:xfrm>
        </p:spPr>
        <p:txBody>
          <a:bodyPr/>
          <a:lstStyle/>
          <a:p>
            <a:r>
              <a:rPr lang="en-GB" sz="2000" dirty="0"/>
              <a:t>L. Andolfato, </a:t>
            </a:r>
            <a:r>
              <a:rPr lang="en-US" sz="2000" dirty="0"/>
              <a:t>M. Comin, S. Feyrin, M. Kiekebusch, J. Knudstrup, F. Pellegrin, D. Popovic, C. Rosenquist, </a:t>
            </a:r>
            <a:r>
              <a:rPr lang="fr-FR" sz="2000" dirty="0"/>
              <a:t>R. </a:t>
            </a:r>
            <a:r>
              <a:rPr lang="en-US" sz="2000" dirty="0" err="1"/>
              <a:t>Schmutzer</a:t>
            </a:r>
            <a:endParaRPr lang="en-US" sz="2000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46DB6-D3E8-4003-94BB-2958C0B7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743" y="1537617"/>
            <a:ext cx="2697714" cy="2800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2E645-CB5F-4CFB-8C3A-7AD664B30E7B}"/>
              </a:ext>
            </a:extLst>
          </p:cNvPr>
          <p:cNvSpPr txBox="1"/>
          <p:nvPr/>
        </p:nvSpPr>
        <p:spPr>
          <a:xfrm>
            <a:off x="2352274" y="4338210"/>
            <a:ext cx="4693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BEHAVIOURAL 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>MODELS@ESO</a:t>
            </a:r>
          </a:p>
        </p:txBody>
      </p:sp>
    </p:spTree>
    <p:extLst>
      <p:ext uri="{BB962C8B-B14F-4D97-AF65-F5344CB8AC3E}">
        <p14:creationId xmlns:p14="http://schemas.microsoft.com/office/powerpoint/2010/main" val="9318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5332D1-F582-4D19-899B-67B9EA708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FFC11-9355-47BD-8023-2420F1CB3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F7A76B-3256-4520-A4AC-82E2F858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Precise Semantics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42752-A92E-4F40-9CE3-C8C78799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1163"/>
            <a:ext cx="9144000" cy="1814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08" y="2444424"/>
            <a:ext cx="3415873" cy="1092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173" y="1318082"/>
            <a:ext cx="404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Upon the EXIT_CMD event: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9450" y="1901612"/>
            <a:ext cx="2956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Stop </a:t>
            </a:r>
            <a:r>
              <a:rPr lang="en-US" sz="2400" dirty="0" err="1"/>
              <a:t>DoActivity</a:t>
            </a:r>
            <a:endParaRPr lang="en-US" sz="2400" dirty="0"/>
          </a:p>
          <a:p>
            <a:r>
              <a:rPr lang="en-US" sz="2400" dirty="0"/>
              <a:t>2) Invoke </a:t>
            </a:r>
            <a:r>
              <a:rPr lang="en-US" sz="2400" dirty="0" err="1"/>
              <a:t>ExitAction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524501" y="3245406"/>
            <a:ext cx="2931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Invoke </a:t>
            </a:r>
            <a:r>
              <a:rPr lang="en-US" sz="2400" dirty="0" err="1"/>
              <a:t>ExitAction</a:t>
            </a:r>
            <a:endParaRPr lang="en-US" sz="2400" dirty="0"/>
          </a:p>
          <a:p>
            <a:r>
              <a:rPr lang="en-US" sz="2400" dirty="0"/>
              <a:t>2) Stop </a:t>
            </a:r>
            <a:r>
              <a:rPr lang="en-US" sz="2400" dirty="0" err="1"/>
              <a:t>DoActivity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rot="10800000" flipV="1">
            <a:off x="6666823" y="2721361"/>
            <a:ext cx="6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78" y="1363345"/>
            <a:ext cx="41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“When </a:t>
            </a:r>
            <a:r>
              <a:rPr lang="en-US" sz="2400" b="1" dirty="0"/>
              <a:t>exiting a state</a:t>
            </a:r>
            <a:r>
              <a:rPr lang="en-US" sz="2400" dirty="0"/>
              <a:t>, the do-activity should terminate.”</a:t>
            </a:r>
          </a:p>
        </p:txBody>
      </p:sp>
    </p:spTree>
    <p:extLst>
      <p:ext uri="{BB962C8B-B14F-4D97-AF65-F5344CB8AC3E}">
        <p14:creationId xmlns:p14="http://schemas.microsoft.com/office/powerpoint/2010/main" val="370462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291F5-DD49-4AC8-B8FA-7BEC09CF7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61857-14EA-4953-93E4-25C2F8D74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2A8FE6-6204-41DE-85B5-3F1EE25A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DAA7C-90FF-4FD3-A7EC-F0163E77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89" y="1617593"/>
            <a:ext cx="2122354" cy="119644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43355CA-31BF-4B80-BA4E-F16BE6B05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666" y="4830400"/>
            <a:ext cx="1371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B95100-D0DC-4418-979A-49ACE1507E97}"/>
              </a:ext>
            </a:extLst>
          </p:cNvPr>
          <p:cNvSpPr txBox="1"/>
          <p:nvPr/>
        </p:nvSpPr>
        <p:spPr>
          <a:xfrm>
            <a:off x="5832465" y="4830400"/>
            <a:ext cx="260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SCXML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62215-948F-4B46-9703-35A55D25E1B1}"/>
              </a:ext>
            </a:extLst>
          </p:cNvPr>
          <p:cNvSpPr txBox="1"/>
          <p:nvPr/>
        </p:nvSpPr>
        <p:spPr>
          <a:xfrm>
            <a:off x="2800344" y="1754150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XMI</a:t>
            </a:r>
          </a:p>
        </p:txBody>
      </p:sp>
      <p:pic>
        <p:nvPicPr>
          <p:cNvPr id="10" name="Picture 4" descr="https://eclipse.org/modeling/emf/images/emf_logo.png">
            <a:extLst>
              <a:ext uri="{FF2B5EF4-FFF2-40B4-BE49-F238E27FC236}">
                <a16:creationId xmlns:a16="http://schemas.microsoft.com/office/drawing/2014/main" id="{E0CFB7DE-35C5-4105-9C89-1AE24933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68" y="3205981"/>
            <a:ext cx="2494598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8C80B6-6BEB-4D6A-B90E-DD8CDED32241}"/>
              </a:ext>
            </a:extLst>
          </p:cNvPr>
          <p:cNvSpPr txBox="1"/>
          <p:nvPr/>
        </p:nvSpPr>
        <p:spPr>
          <a:xfrm>
            <a:off x="4368516" y="3397076"/>
            <a:ext cx="1415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XMI</a:t>
            </a:r>
          </a:p>
        </p:txBody>
      </p:sp>
    </p:spTree>
    <p:extLst>
      <p:ext uri="{BB962C8B-B14F-4D97-AF65-F5344CB8AC3E}">
        <p14:creationId xmlns:p14="http://schemas.microsoft.com/office/powerpoint/2010/main" val="273002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CB86D3-B71A-4017-9BA3-25010074B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B0F90-90AD-4E84-AF0D-F4264AA4A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FF6C-3234-41A2-97C2-BC36A08F9A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3689" y="1231641"/>
            <a:ext cx="8317706" cy="4783079"/>
          </a:xfrm>
        </p:spPr>
        <p:txBody>
          <a:bodyPr/>
          <a:lstStyle/>
          <a:p>
            <a:pPr marL="0" indent="0">
              <a:buNone/>
            </a:pPr>
            <a:endParaRPr lang="en-US" sz="1100" dirty="0"/>
          </a:p>
          <a:p>
            <a:r>
              <a:rPr lang="en-US" sz="3600" dirty="0"/>
              <a:t>Platform Independent Models (PIM): models should avoid assumptions on specific technologies/services.</a:t>
            </a:r>
          </a:p>
          <a:p>
            <a:endParaRPr lang="en-US" sz="1300" dirty="0"/>
          </a:p>
          <a:p>
            <a:r>
              <a:rPr lang="en-US" sz="3600" dirty="0"/>
              <a:t>Explicitly state the context and the driving forces behind the architectural / modeling  decisions (like for the Design Patterns).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137994-B2FE-4F96-B474-14613F5F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Specific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88713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Semantic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1" y="4312843"/>
            <a:ext cx="5892063" cy="16965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7381" y="4560932"/>
            <a:ext cx="2668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States represent “</a:t>
            </a:r>
            <a:r>
              <a:rPr lang="en-US" sz="2400" b="1" dirty="0"/>
              <a:t>HW and SW</a:t>
            </a:r>
            <a:r>
              <a:rPr lang="en-US" sz="2400" dirty="0"/>
              <a:t> together”.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353" y="1729123"/>
            <a:ext cx="2952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HW and SW have dedicated States in different orthogonal regions.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2C06F-F5D4-400A-8FAC-F5679AA4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657" y="1112776"/>
            <a:ext cx="6135873" cy="28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7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Events Priority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66260-5FB9-4C18-BB3F-AF56027D57F1}"/>
              </a:ext>
            </a:extLst>
          </p:cNvPr>
          <p:cNvSpPr txBox="1"/>
          <p:nvPr/>
        </p:nvSpPr>
        <p:spPr>
          <a:xfrm>
            <a:off x="1680830" y="5118513"/>
            <a:ext cx="6608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States represent “HW and SW together” with </a:t>
            </a:r>
            <a:r>
              <a:rPr lang="en-US" sz="2400" b="1" dirty="0"/>
              <a:t>priority given to HW </a:t>
            </a:r>
            <a:r>
              <a:rPr lang="en-US" sz="2400" dirty="0"/>
              <a:t>events/signals.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6EE35-A9D5-4014-AF8B-FA608BC7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6" y="1374610"/>
            <a:ext cx="8584127" cy="34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8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C3A741-72C1-4B70-9FA2-C1FD0A4C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03" y="1034303"/>
            <a:ext cx="9144000" cy="511061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&amp; Specific Behavior   (using orthogonal regions)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4501" y="4330760"/>
            <a:ext cx="3289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Orthogonal region dedicated to device’s specific behavior.</a:t>
            </a:r>
          </a:p>
        </p:txBody>
      </p:sp>
    </p:spTree>
    <p:extLst>
      <p:ext uri="{BB962C8B-B14F-4D97-AF65-F5344CB8AC3E}">
        <p14:creationId xmlns:p14="http://schemas.microsoft.com/office/powerpoint/2010/main" val="163143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&amp; Specific Behavior    (using composite states)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4248" y="5622193"/>
            <a:ext cx="5088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Sub-states of OPERATIONAL are specific to the device.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FE2E0-DFDC-46E3-B974-245D940A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" y="1168682"/>
            <a:ext cx="7758730" cy="45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Failure Management Strategies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968834"/>
              </p:ext>
            </p:extLst>
          </p:nvPr>
        </p:nvGraphicFramePr>
        <p:xfrm>
          <a:off x="70401" y="1246936"/>
          <a:ext cx="8911038" cy="4706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0346">
                  <a:extLst>
                    <a:ext uri="{9D8B030D-6E8A-4147-A177-3AD203B41FA5}">
                      <a16:colId xmlns:a16="http://schemas.microsoft.com/office/drawing/2014/main" val="2201009262"/>
                    </a:ext>
                  </a:extLst>
                </a:gridCol>
                <a:gridCol w="2970346">
                  <a:extLst>
                    <a:ext uri="{9D8B030D-6E8A-4147-A177-3AD203B41FA5}">
                      <a16:colId xmlns:a16="http://schemas.microsoft.com/office/drawing/2014/main" val="2708280199"/>
                    </a:ext>
                  </a:extLst>
                </a:gridCol>
                <a:gridCol w="2970346">
                  <a:extLst>
                    <a:ext uri="{9D8B030D-6E8A-4147-A177-3AD203B41FA5}">
                      <a16:colId xmlns:a16="http://schemas.microsoft.com/office/drawing/2014/main" val="4140897099"/>
                    </a:ext>
                  </a:extLst>
                </a:gridCol>
              </a:tblGrid>
              <a:tr h="1045962">
                <a:tc>
                  <a:txBody>
                    <a:bodyPr/>
                    <a:lstStyle/>
                    <a:p>
                      <a:r>
                        <a:rPr lang="en-US" sz="28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Failure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82803"/>
                  </a:ext>
                </a:extLst>
              </a:tr>
              <a:tr h="1830431">
                <a:tc>
                  <a:txBody>
                    <a:bodyPr/>
                    <a:lstStyle/>
                    <a:p>
                      <a:r>
                        <a:rPr lang="en-US" sz="2800" dirty="0"/>
                        <a:t>Startup /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Increase System 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Triggers system</a:t>
                      </a:r>
                      <a:r>
                        <a:rPr lang="en-US" sz="2800" baseline="0" dirty="0"/>
                        <a:t> re-initialization.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067456"/>
                  </a:ext>
                </a:extLst>
              </a:tr>
              <a:tr h="1830431">
                <a:tc>
                  <a:txBody>
                    <a:bodyPr/>
                    <a:lstStyle/>
                    <a:p>
                      <a:r>
                        <a:rPr lang="en-US" sz="28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Increase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dirty="0"/>
                        <a:t>System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Allows for</a:t>
                      </a:r>
                      <a:r>
                        <a:rPr lang="en-US" sz="2800" baseline="0" dirty="0"/>
                        <a:t> retries (does not force a re-initialization).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63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5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Lamp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051"/>
            <a:ext cx="9053206" cy="34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9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4" y="1689308"/>
            <a:ext cx="8791618" cy="43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B4447-5180-4DF7-B2CD-4F4D2D49A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CE40A-0C4A-42D2-888A-9E09D46D7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D8FD57-A6A9-4C50-9A51-FF48EAED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Southern Observatory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056BFF2-CC11-42C1-9135-BA7EE465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4" y="1204397"/>
            <a:ext cx="7676388" cy="511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827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Piezo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3" y="1704603"/>
            <a:ext cx="8937143" cy="439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4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COMODO M2T Tool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07" y="1318880"/>
            <a:ext cx="2209800" cy="1562100"/>
          </a:xfrm>
          <a:prstGeom prst="rect">
            <a:avLst/>
          </a:prstGeom>
        </p:spPr>
      </p:pic>
      <p:pic>
        <p:nvPicPr>
          <p:cNvPr id="7" name="Picture 4" descr="wheels icon">
            <a:extLst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05" y="1648967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 bwMode="auto">
          <a:xfrm>
            <a:off x="2601372" y="1897001"/>
            <a:ext cx="650832" cy="4058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667" y="3699519"/>
            <a:ext cx="802456" cy="9099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1097" y="3928003"/>
            <a:ext cx="1595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SCXML Model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035" y="5644741"/>
            <a:ext cx="914479" cy="9144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28989" y="5640947"/>
            <a:ext cx="220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Execute the SCXML Model</a:t>
            </a:r>
          </a:p>
        </p:txBody>
      </p:sp>
      <p:pic>
        <p:nvPicPr>
          <p:cNvPr id="16" name="Picture 15">
            <a:extLst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1546" y="3658895"/>
            <a:ext cx="884759" cy="1087087"/>
          </a:xfrm>
          <a:prstGeom prst="rect">
            <a:avLst/>
          </a:prstGeom>
        </p:spPr>
      </p:pic>
      <p:pic>
        <p:nvPicPr>
          <p:cNvPr id="17" name="Picture 16">
            <a:extLst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736" y="3528654"/>
            <a:ext cx="868680" cy="11458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72938" y="4745982"/>
            <a:ext cx="2978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Transform into Code and Simulators for project specific SW Platforms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6314" y="1545860"/>
            <a:ext cx="928688" cy="118824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78428" y="1499764"/>
            <a:ext cx="2381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Formal Verification</a:t>
            </a:r>
          </a:p>
          <a:p>
            <a:pPr algn="ctr"/>
            <a:r>
              <a:rPr lang="en-US" sz="2400" dirty="0"/>
              <a:t>Java Pathfinder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E6E98-5940-43BC-A224-477929336117}"/>
              </a:ext>
            </a:extLst>
          </p:cNvPr>
          <p:cNvSpPr txBox="1"/>
          <p:nvPr/>
        </p:nvSpPr>
        <p:spPr>
          <a:xfrm>
            <a:off x="3338790" y="1162688"/>
            <a:ext cx="1595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COMODO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0AC389-BF5E-4674-8979-BCA35A244CAE}"/>
              </a:ext>
            </a:extLst>
          </p:cNvPr>
          <p:cNvSpPr/>
          <p:nvPr/>
        </p:nvSpPr>
        <p:spPr bwMode="auto">
          <a:xfrm rot="5400000">
            <a:off x="3569855" y="3000309"/>
            <a:ext cx="650832" cy="4058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7D637BB-11D1-44BE-82D1-0336FEC4132F}"/>
              </a:ext>
            </a:extLst>
          </p:cNvPr>
          <p:cNvSpPr/>
          <p:nvPr/>
        </p:nvSpPr>
        <p:spPr bwMode="auto">
          <a:xfrm rot="5400000">
            <a:off x="3570073" y="4927830"/>
            <a:ext cx="650832" cy="4058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A1C946A-8E36-4FD1-A43E-B2DDA67202DA}"/>
              </a:ext>
            </a:extLst>
          </p:cNvPr>
          <p:cNvSpPr/>
          <p:nvPr/>
        </p:nvSpPr>
        <p:spPr bwMode="auto">
          <a:xfrm>
            <a:off x="4850405" y="1899301"/>
            <a:ext cx="650832" cy="4058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84D3B55-82E6-4D68-8A61-C602A2A1C3EC}"/>
              </a:ext>
            </a:extLst>
          </p:cNvPr>
          <p:cNvSpPr/>
          <p:nvPr/>
        </p:nvSpPr>
        <p:spPr bwMode="auto">
          <a:xfrm rot="2501462">
            <a:off x="4774873" y="2858098"/>
            <a:ext cx="650832" cy="40585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charset="0"/>
            </a:endParaRP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B0FB0BB9-8CE6-474A-A003-74BA55FC9C30}"/>
              </a:ext>
            </a:extLst>
          </p:cNvPr>
          <p:cNvSpPr/>
          <p:nvPr/>
        </p:nvSpPr>
        <p:spPr bwMode="auto">
          <a:xfrm>
            <a:off x="4728791" y="3793786"/>
            <a:ext cx="634402" cy="711508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5CCD49-C2F2-41E4-B821-BEDC920D5A80}"/>
              </a:ext>
            </a:extLst>
          </p:cNvPr>
          <p:cNvSpPr txBox="1"/>
          <p:nvPr/>
        </p:nvSpPr>
        <p:spPr>
          <a:xfrm>
            <a:off x="150107" y="2963136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SysML</a:t>
            </a:r>
            <a:r>
              <a:rPr lang="en-US" sz="2400" dirty="0"/>
              <a:t> Model + </a:t>
            </a:r>
            <a:r>
              <a:rPr lang="en-US" sz="2400" dirty="0" err="1"/>
              <a:t>cmdoProfile</a:t>
            </a:r>
            <a:endParaRPr lang="en-US" sz="2400" dirty="0"/>
          </a:p>
          <a:p>
            <a:pPr algn="ctr"/>
            <a:r>
              <a:rPr lang="en-US" sz="2400" dirty="0"/>
              <a:t>(EMF XMI)</a:t>
            </a:r>
          </a:p>
        </p:txBody>
      </p:sp>
    </p:spTree>
    <p:extLst>
      <p:ext uri="{BB962C8B-B14F-4D97-AF65-F5344CB8AC3E}">
        <p14:creationId xmlns:p14="http://schemas.microsoft.com/office/powerpoint/2010/main" val="14776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COMODO Insight</a:t>
            </a:r>
          </a:p>
        </p:txBody>
      </p:sp>
      <p:pic>
        <p:nvPicPr>
          <p:cNvPr id="31" name="Picture 20">
            <a:extLst>
              <a:ext uri="{FF2B5EF4-FFF2-40B4-BE49-F238E27FC236}">
                <a16:creationId xmlns:a16="http://schemas.microsoft.com/office/drawing/2014/main" id="{2B3F89EC-9F31-4B96-9EBD-B2BD3242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8" y="1512888"/>
            <a:ext cx="9023350" cy="446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EF973DD-C3E7-4D38-94E6-C84CC9BCE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3" y="3481388"/>
            <a:ext cx="939800" cy="795337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8E10E5-5831-46C0-8907-FAA05D2F7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21175"/>
            <a:ext cx="1828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1) Input:</a:t>
            </a:r>
          </a:p>
          <a:p>
            <a:pPr>
              <a:buFontTx/>
              <a:buChar char="-"/>
            </a:pPr>
            <a:r>
              <a:rPr lang="en-US" sz="1800"/>
              <a:t> Model</a:t>
            </a:r>
          </a:p>
          <a:p>
            <a:pPr>
              <a:buFontTx/>
              <a:buChar char="-"/>
            </a:pPr>
            <a:r>
              <a:rPr lang="en-US" sz="1800"/>
              <a:t> TargetPlatform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E5089D-67D2-45B5-8815-121B8A300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25" y="1525588"/>
            <a:ext cx="2884488" cy="37433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885AD8-D716-4448-B6B8-6D46C1F28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5332413"/>
            <a:ext cx="1501775" cy="67627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E9135-F653-41DF-9BBF-25E27763B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5584825"/>
            <a:ext cx="2962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3) Verify Model is complete and unambiguous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EB0933-D19E-4319-A662-0D62ECDC6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338" y="1525588"/>
            <a:ext cx="1795462" cy="378777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C7A60A-2E6D-439C-963D-4A68CF6D8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849313"/>
            <a:ext cx="37449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4) Xpand Templates generates the artifacts using Xtend functions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27FB2EB-2E49-4951-89CF-CD423E0B4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8" y="5376863"/>
            <a:ext cx="1481137" cy="65405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B33677-C57D-4A31-9FE1-E551282CE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1905000"/>
            <a:ext cx="171926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2) One workflow per platform + SCXML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76C9A3-AC0E-4DCF-B1C7-5A34F0697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5387975"/>
            <a:ext cx="19700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5) Xtend functions to help navigating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10376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using COMODO </a:t>
            </a:r>
            <a:br>
              <a:rPr lang="en-US" dirty="0"/>
            </a:br>
            <a:r>
              <a:rPr lang="en-US" dirty="0"/>
              <a:t>(Control SW Development)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60EB9-9A34-4757-B958-6F93302F2620}"/>
              </a:ext>
            </a:extLst>
          </p:cNvPr>
          <p:cNvSpPr txBox="1"/>
          <p:nvPr/>
        </p:nvSpPr>
        <p:spPr>
          <a:xfrm>
            <a:off x="27990" y="1194435"/>
            <a:ext cx="5814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ESO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Interferometer (AT, DL, …)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Active Phasing Experiment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Detectors Control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Instruments Control</a:t>
            </a:r>
          </a:p>
        </p:txBody>
      </p:sp>
      <p:pic>
        <p:nvPicPr>
          <p:cNvPr id="10" name="Picture 7" descr="AT_lowres.jpg">
            <a:extLst>
              <a:ext uri="{FF2B5EF4-FFF2-40B4-BE49-F238E27FC236}">
                <a16:creationId xmlns:a16="http://schemas.microsoft.com/office/drawing/2014/main" id="{511DE2ED-6A35-4BB2-B6B2-A1C3E1197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60" y="1194435"/>
            <a:ext cx="2978150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APE_lowres.jpg">
            <a:extLst>
              <a:ext uri="{FF2B5EF4-FFF2-40B4-BE49-F238E27FC236}">
                <a16:creationId xmlns:a16="http://schemas.microsoft.com/office/drawing/2014/main" id="{24BE8286-B95D-49F7-A933-4C08A46E8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1" y="2290386"/>
            <a:ext cx="292576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www.eso.org/sci/facilities/develop/detectors/controllers/fiera/images/naos1.jpg">
            <a:extLst>
              <a:ext uri="{FF2B5EF4-FFF2-40B4-BE49-F238E27FC236}">
                <a16:creationId xmlns:a16="http://schemas.microsoft.com/office/drawing/2014/main" id="{F9D8793E-7F7A-40B2-B151-6A9CECF4C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56" y="3102868"/>
            <a:ext cx="2600325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KMOS_lowres.jpg">
            <a:extLst>
              <a:ext uri="{FF2B5EF4-FFF2-40B4-BE49-F238E27FC236}">
                <a16:creationId xmlns:a16="http://schemas.microsoft.com/office/drawing/2014/main" id="{1A67A6CB-14C9-4E39-934A-6E027CAD1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09" y="3798541"/>
            <a:ext cx="3048000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4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using COMODO </a:t>
            </a:r>
            <a:br>
              <a:rPr lang="en-US" dirty="0"/>
            </a:br>
            <a:r>
              <a:rPr lang="en-US" dirty="0"/>
              <a:t>(Rapid Prototyping)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60EB9-9A34-4757-B958-6F93302F2620}"/>
              </a:ext>
            </a:extLst>
          </p:cNvPr>
          <p:cNvSpPr txBox="1"/>
          <p:nvPr/>
        </p:nvSpPr>
        <p:spPr>
          <a:xfrm>
            <a:off x="257032" y="1516177"/>
            <a:ext cx="8805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ESO</a:t>
            </a:r>
            <a:r>
              <a:rPr lang="en-US" sz="3200" dirty="0"/>
              <a:t>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VLT/ALMA (cross-platform prototyping)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ELT LSV prototype (prototyping platform Java + RabbitMQ)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</p:txBody>
      </p:sp>
      <p:pic>
        <p:nvPicPr>
          <p:cNvPr id="10" name="Picture 4" descr="Artist’s impression of the E-ELT">
            <a:extLst>
              <a:ext uri="{FF2B5EF4-FFF2-40B4-BE49-F238E27FC236}">
                <a16:creationId xmlns:a16="http://schemas.microsoft.com/office/drawing/2014/main" id="{7E5AA57E-50C1-4A00-94E2-40CCE14C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025" y="3637389"/>
            <a:ext cx="4572000" cy="257175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97AE7-0280-4DE6-9852-B9CF177D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289" y="3637389"/>
            <a:ext cx="3891686" cy="258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99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using COMODO </a:t>
            </a:r>
            <a:br>
              <a:rPr lang="en-US" dirty="0"/>
            </a:br>
            <a:r>
              <a:rPr lang="en-US" dirty="0"/>
              <a:t>(Formal Verification)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96309-77CC-4D15-A004-9FE0D835D0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7000" y="3561730"/>
            <a:ext cx="3636162" cy="2808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44C77-B0EB-4114-B091-80C537E3C859}"/>
              </a:ext>
            </a:extLst>
          </p:cNvPr>
          <p:cNvSpPr txBox="1"/>
          <p:nvPr/>
        </p:nvSpPr>
        <p:spPr>
          <a:xfrm>
            <a:off x="257032" y="4112136"/>
            <a:ext cx="4949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NASA/JPL </a:t>
            </a:r>
          </a:p>
          <a:p>
            <a:r>
              <a:rPr lang="en-US" sz="3200" dirty="0"/>
              <a:t>- Soil Moisture Active Passive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F187B-8A2B-4BB8-BB2F-84104F3E56F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287532"/>
            <a:ext cx="4407866" cy="228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60EB9-9A34-4757-B958-6F93302F2620}"/>
              </a:ext>
            </a:extLst>
          </p:cNvPr>
          <p:cNvSpPr txBox="1"/>
          <p:nvPr/>
        </p:nvSpPr>
        <p:spPr>
          <a:xfrm>
            <a:off x="257032" y="1668647"/>
            <a:ext cx="4263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ESO</a:t>
            </a:r>
            <a:r>
              <a:rPr lang="en-US" sz="3200" dirty="0"/>
              <a:t> </a:t>
            </a:r>
          </a:p>
          <a:p>
            <a:r>
              <a:rPr lang="en-US" sz="3200" dirty="0"/>
              <a:t>- Variable Curvature Mirror</a:t>
            </a:r>
          </a:p>
        </p:txBody>
      </p:sp>
    </p:spTree>
    <p:extLst>
      <p:ext uri="{BB962C8B-B14F-4D97-AF65-F5344CB8AC3E}">
        <p14:creationId xmlns:p14="http://schemas.microsoft.com/office/powerpoint/2010/main" val="1607209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42165" y="5219420"/>
            <a:ext cx="8259668" cy="108628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2"/>
                </a:solidFill>
              </a:rPr>
              <a:t>https://github.com/Open-MBEE/Comodo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are the models / COMODO?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59" y="1376599"/>
            <a:ext cx="8879681" cy="3564731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 bwMode="auto">
          <a:xfrm>
            <a:off x="88549" y="1958666"/>
            <a:ext cx="2145323" cy="398584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charset="0"/>
            </a:endParaRP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1161211" y="2866266"/>
            <a:ext cx="2276934" cy="398584"/>
          </a:xfrm>
          <a:prstGeom prst="round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9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B4447-5180-4DF7-B2CD-4F4D2D49A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CE40A-0C4A-42D2-888A-9E09D46D7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D8FD57-A6A9-4C50-9A51-FF48EAED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sz="5400" dirty="0">
                <a:solidFill>
                  <a:srgbClr val="0070C0"/>
                </a:solidFill>
              </a:rPr>
              <a:t>ALMA</a:t>
            </a:r>
            <a:br>
              <a:rPr lang="en-GB" altLang="en-US" sz="5400" dirty="0">
                <a:solidFill>
                  <a:srgbClr val="0070C0"/>
                </a:solidFill>
              </a:rPr>
            </a:br>
            <a:r>
              <a:rPr lang="en-GB" altLang="en-US" sz="2700" b="0" dirty="0">
                <a:solidFill>
                  <a:schemeClr val="tx1"/>
                </a:solidFill>
              </a:rPr>
              <a:t>Atacama Large </a:t>
            </a:r>
            <a:r>
              <a:rPr lang="en-GB" altLang="en-US" sz="2700" b="0" dirty="0" err="1">
                <a:solidFill>
                  <a:schemeClr val="tx1"/>
                </a:solidFill>
              </a:rPr>
              <a:t>Millimeter</a:t>
            </a:r>
            <a:r>
              <a:rPr lang="en-GB" altLang="en-US" sz="2700" b="0" dirty="0">
                <a:solidFill>
                  <a:schemeClr val="tx1"/>
                </a:solidFill>
              </a:rPr>
              <a:t> Array, 5000m, Atacama desert</a:t>
            </a:r>
            <a:endParaRPr lang="en-US" altLang="en-US" sz="2700" b="0" dirty="0">
              <a:solidFill>
                <a:schemeClr val="tx1"/>
              </a:solidFill>
            </a:endParaRPr>
          </a:p>
        </p:txBody>
      </p:sp>
      <p:pic>
        <p:nvPicPr>
          <p:cNvPr id="6" name="Picture 5" descr="Alma_lowres.jpg">
            <a:extLst>
              <a:ext uri="{FF2B5EF4-FFF2-40B4-BE49-F238E27FC236}">
                <a16:creationId xmlns:a16="http://schemas.microsoft.com/office/drawing/2014/main" id="{8A80F052-ABE6-48D8-95AB-65C95127B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206500"/>
            <a:ext cx="8289925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27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B4447-5180-4DF7-B2CD-4F4D2D49A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CE40A-0C4A-42D2-888A-9E09D46D7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D8FD57-A6A9-4C50-9A51-FF48EAED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sz="5400" dirty="0">
                <a:solidFill>
                  <a:srgbClr val="0070C0"/>
                </a:solidFill>
              </a:rPr>
              <a:t>Very Large Telescopes</a:t>
            </a:r>
            <a:br>
              <a:rPr lang="en-GB" altLang="en-US" sz="5400" dirty="0">
                <a:solidFill>
                  <a:srgbClr val="0070C0"/>
                </a:solidFill>
              </a:rPr>
            </a:br>
            <a:r>
              <a:rPr lang="en-GB" altLang="en-US" sz="2700" b="0" dirty="0">
                <a:solidFill>
                  <a:schemeClr val="tx1"/>
                </a:solidFill>
              </a:rPr>
              <a:t>Cerro Paranal, 2635m, Atacama desert, Chile.</a:t>
            </a:r>
            <a:endParaRPr lang="en-US" sz="2700" b="0" dirty="0">
              <a:solidFill>
                <a:schemeClr val="tx1"/>
              </a:solidFill>
            </a:endParaRPr>
          </a:p>
        </p:txBody>
      </p:sp>
      <p:pic>
        <p:nvPicPr>
          <p:cNvPr id="6" name="Picture 5" descr="dauv_hude_aerial2_lowres.jpg">
            <a:extLst>
              <a:ext uri="{FF2B5EF4-FFF2-40B4-BE49-F238E27FC236}">
                <a16:creationId xmlns:a16="http://schemas.microsoft.com/office/drawing/2014/main" id="{45733B4E-1DA0-49A9-983D-27F502504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1228725"/>
            <a:ext cx="780288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56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B4447-5180-4DF7-B2CD-4F4D2D49A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CE40A-0C4A-42D2-888A-9E09D46D7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C6C391-314E-4177-8BC0-8338857BAA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48040" y="1130300"/>
            <a:ext cx="7040033" cy="528002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6D8FD57-A6A9-4C50-9A51-FF48EAED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Commissioning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54A1CD3-71F9-4D66-945B-DD8B713974B5}"/>
              </a:ext>
            </a:extLst>
          </p:cNvPr>
          <p:cNvSpPr/>
          <p:nvPr/>
        </p:nvSpPr>
        <p:spPr bwMode="auto">
          <a:xfrm rot="7267126">
            <a:off x="6852441" y="3921760"/>
            <a:ext cx="484632" cy="97840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38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“BEHAVIOURAL MODELS FOR DEVICE CONTROL”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7A1938-034A-432F-8965-5B013BB97765}"/>
              </a:ext>
            </a:extLst>
          </p:cNvPr>
          <p:cNvSpPr txBox="1"/>
          <p:nvPr/>
        </p:nvSpPr>
        <p:spPr>
          <a:xfrm>
            <a:off x="18661" y="4193649"/>
            <a:ext cx="61976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Digitally controlled shutters</a:t>
            </a: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Lamps with intensity control</a:t>
            </a: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DC and stepper motors</a:t>
            </a: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Multi-axis analog </a:t>
            </a:r>
            <a:r>
              <a:rPr lang="en-US" sz="3200" dirty="0" err="1"/>
              <a:t>piezos</a:t>
            </a:r>
            <a:endParaRPr lang="en-US" sz="3200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6" y="1476661"/>
            <a:ext cx="2762250" cy="1952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9" y="1721641"/>
            <a:ext cx="2762250" cy="1952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990946"/>
            <a:ext cx="2762250" cy="1952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B7D27-DDCC-4C87-8AAF-24BA34E97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10159">
            <a:off x="3723465" y="3001624"/>
            <a:ext cx="5581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22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7" y="2049850"/>
            <a:ext cx="8954285" cy="32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9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6" y="2786880"/>
            <a:ext cx="1381125" cy="976313"/>
          </a:xfrm>
          <a:prstGeom prst="rect">
            <a:avLst/>
          </a:prstGeom>
        </p:spPr>
      </p:pic>
      <p:pic>
        <p:nvPicPr>
          <p:cNvPr id="7" name="Picture 6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387" y="1383635"/>
            <a:ext cx="4038095" cy="391746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easy is to reuse models?</a:t>
            </a: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3558705" y="5226618"/>
            <a:ext cx="2577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Arial Black" panose="020B0A04020102020204" pitchFamily="34" charset="0"/>
              </a:rPr>
              <a:t>MODELS</a:t>
            </a:r>
          </a:p>
          <a:p>
            <a:pPr algn="ctr"/>
            <a:r>
              <a:rPr lang="en-US" sz="4000" dirty="0">
                <a:solidFill>
                  <a:srgbClr val="00B050"/>
                </a:solidFill>
                <a:latin typeface="Arial Black" panose="020B0A04020102020204" pitchFamily="34" charset="0"/>
              </a:rPr>
              <a:t>RE-USE</a:t>
            </a:r>
          </a:p>
        </p:txBody>
      </p:sp>
    </p:spTree>
    <p:extLst>
      <p:ext uri="{BB962C8B-B14F-4D97-AF65-F5344CB8AC3E}">
        <p14:creationId xmlns:p14="http://schemas.microsoft.com/office/powerpoint/2010/main" val="67919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09-Feb-2018, L. Andolfato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6CA89A-7F63-7545-9B43-AF7DF332BE1B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26294" y="2184398"/>
            <a:ext cx="7716032" cy="3445844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buClr>
                <a:srgbClr val="0070C0"/>
              </a:buClr>
              <a:buAutoNum type="arabicParenR"/>
            </a:pPr>
            <a:r>
              <a:rPr lang="en-US" sz="3200" dirty="0"/>
              <a:t>A precise modeling language</a:t>
            </a:r>
          </a:p>
          <a:p>
            <a:pPr marL="514350" indent="-514350">
              <a:spcAft>
                <a:spcPts val="600"/>
              </a:spcAft>
              <a:buClr>
                <a:srgbClr val="0070C0"/>
              </a:buClr>
              <a:buAutoNum type="arabicParenR"/>
            </a:pPr>
            <a:r>
              <a:rPr lang="en-US" sz="3200" dirty="0"/>
              <a:t>An open exchange format</a:t>
            </a:r>
          </a:p>
          <a:p>
            <a:pPr marL="514350" indent="-514350">
              <a:spcAft>
                <a:spcPts val="600"/>
              </a:spcAft>
              <a:buClr>
                <a:srgbClr val="0070C0"/>
              </a:buClr>
              <a:buAutoNum type="arabicParenR"/>
            </a:pPr>
            <a:r>
              <a:rPr lang="en-US" sz="3200" dirty="0"/>
              <a:t>Avoiding any project specific detail. (When not possible, explicitly state the constraints.)</a:t>
            </a:r>
          </a:p>
          <a:p>
            <a:pPr marL="514350" indent="-514350">
              <a:spcAft>
                <a:spcPts val="600"/>
              </a:spcAft>
              <a:buAutoNum type="arabicParenR"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Exchanging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E8D17-C4F3-4354-B821-7A753AD25AB1}"/>
              </a:ext>
            </a:extLst>
          </p:cNvPr>
          <p:cNvSpPr txBox="1"/>
          <p:nvPr/>
        </p:nvSpPr>
        <p:spPr>
          <a:xfrm>
            <a:off x="393689" y="1249815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Requires:</a:t>
            </a:r>
          </a:p>
        </p:txBody>
      </p:sp>
    </p:spTree>
    <p:extLst>
      <p:ext uri="{BB962C8B-B14F-4D97-AF65-F5344CB8AC3E}">
        <p14:creationId xmlns:p14="http://schemas.microsoft.com/office/powerpoint/2010/main" val="373593719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ESO">
      <a:dk1>
        <a:srgbClr val="000000"/>
      </a:dk1>
      <a:lt1>
        <a:sysClr val="window" lastClr="FFFFFF"/>
      </a:lt1>
      <a:dk2>
        <a:srgbClr val="1F6CB4"/>
      </a:dk2>
      <a:lt2>
        <a:srgbClr val="EEECE1"/>
      </a:lt2>
      <a:accent1>
        <a:srgbClr val="3A6CB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44688FE-AFF5-604A-9BB4-716DC4DEB492}" vid="{D4AF6891-DA85-FA49-AFB3-7B2DE1B33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16D2408B93DF40BA108CD2988DD55F" ma:contentTypeVersion="2" ma:contentTypeDescription="Create a new document." ma:contentTypeScope="" ma:versionID="0df1f75800124b8710582673894150d0">
  <xsd:schema xmlns:xsd="http://www.w3.org/2001/XMLSchema" xmlns:xs="http://www.w3.org/2001/XMLSchema" xmlns:p="http://schemas.microsoft.com/office/2006/metadata/properties" xmlns:ns3="fe6bf98e-3663-4d33-9299-74b2d3a86f36" targetNamespace="http://schemas.microsoft.com/office/2006/metadata/properties" ma:root="true" ma:fieldsID="264aebd59b55cf4b0c486b778e6c0fc7" ns3:_="">
    <xsd:import namespace="fe6bf98e-3663-4d33-9299-74b2d3a86f3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bf98e-3663-4d33-9299-74b2d3a86f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8482DC-F63D-4F72-99C2-7E2EDBBEE2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6bf98e-3663-4d33-9299-74b2d3a86f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2AD29B-D4DB-4F39-98CD-A659600F68CB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fe6bf98e-3663-4d33-9299-74b2d3a86f3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2DDB58B-840D-4625-8126-FFD9D3F770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ICALEPCS2017_Slides</Template>
  <TotalTime>281</TotalTime>
  <Words>687</Words>
  <Application>Microsoft Office PowerPoint</Application>
  <PresentationFormat>On-screen Show (4:3)</PresentationFormat>
  <Paragraphs>173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MS PGothic</vt:lpstr>
      <vt:lpstr>Arial Black</vt:lpstr>
      <vt:lpstr>Wingdings</vt:lpstr>
      <vt:lpstr>Calibri</vt:lpstr>
      <vt:lpstr>Default Theme</vt:lpstr>
      <vt:lpstr>PowerPoint Presentation</vt:lpstr>
      <vt:lpstr>European Southern Observatory</vt:lpstr>
      <vt:lpstr>ALMA Atacama Large Millimeter Array, 5000m, Atacama desert</vt:lpstr>
      <vt:lpstr>Very Large Telescopes Cerro Paranal, 2635m, Atacama desert, Chile.</vt:lpstr>
      <vt:lpstr>System Commissioning</vt:lpstr>
      <vt:lpstr>“BEHAVIOURAL MODELS FOR DEVICE CONTROL”</vt:lpstr>
      <vt:lpstr>Shutter</vt:lpstr>
      <vt:lpstr>How easy is to reuse models?</vt:lpstr>
      <vt:lpstr>Exchanging Models</vt:lpstr>
      <vt:lpstr>Precise Semantics</vt:lpstr>
      <vt:lpstr>Open Formats</vt:lpstr>
      <vt:lpstr>Project Specific Information</vt:lpstr>
      <vt:lpstr>State Semantic</vt:lpstr>
      <vt:lpstr>Events Priority</vt:lpstr>
      <vt:lpstr>Common &amp; Specific Behavior   (using orthogonal regions) </vt:lpstr>
      <vt:lpstr>Common &amp; Specific Behavior    (using composite states)</vt:lpstr>
      <vt:lpstr>Failure Management Strategies</vt:lpstr>
      <vt:lpstr>Lamp</vt:lpstr>
      <vt:lpstr>Motor</vt:lpstr>
      <vt:lpstr>Piezo</vt:lpstr>
      <vt:lpstr>COMODO M2T Tool</vt:lpstr>
      <vt:lpstr>COMODO Insight</vt:lpstr>
      <vt:lpstr>Projects using COMODO  (Control SW Development)</vt:lpstr>
      <vt:lpstr>Projects using COMODO  (Rapid Prototyping)</vt:lpstr>
      <vt:lpstr>Projects using COMODO  (Formal Verification)</vt:lpstr>
      <vt:lpstr>Where are the models / COMODO?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Behavioural Models for Device Control</dc:title>
  <dc:creator>Luigi Andolfato</dc:creator>
  <cp:lastModifiedBy>Luigi Andolfato</cp:lastModifiedBy>
  <cp:revision>145</cp:revision>
  <cp:lastPrinted>2017-10-04T08:29:04Z</cp:lastPrinted>
  <dcterms:created xsi:type="dcterms:W3CDTF">2017-09-11T06:43:16Z</dcterms:created>
  <dcterms:modified xsi:type="dcterms:W3CDTF">2018-02-09T15:16:21Z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0x010100CB16D2408B93DF40BA108CD2988DD55F</vt:lpwstr>
  </property>
</Properties>
</file>